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6708-2F69-4581-94A8-05BBC78165A8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CD45B0-FE25-4065-8F0C-9DA46128B65E}" type="slidenum">
              <a:rPr lang="en-PH" smtClean="0"/>
              <a:t>‹#›</a:t>
            </a:fld>
            <a:endParaRPr lang="en-PH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6708-2F69-4581-94A8-05BBC78165A8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45B0-FE25-4065-8F0C-9DA46128B65E}" type="slidenum">
              <a:rPr lang="en-PH" smtClean="0"/>
              <a:t>‹#›</a:t>
            </a:fld>
            <a:endParaRPr lang="en-P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CD45B0-FE25-4065-8F0C-9DA46128B65E}" type="slidenum">
              <a:rPr lang="en-PH" smtClean="0"/>
              <a:t>‹#›</a:t>
            </a:fld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6708-2F69-4581-94A8-05BBC78165A8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6708-2F69-4581-94A8-05BBC78165A8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CD45B0-FE25-4065-8F0C-9DA46128B65E}" type="slidenum">
              <a:rPr lang="en-PH" smtClean="0"/>
              <a:t>‹#›</a:t>
            </a:fld>
            <a:endParaRPr lang="en-P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6708-2F69-4581-94A8-05BBC78165A8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CD45B0-FE25-4065-8F0C-9DA46128B65E}" type="slidenum">
              <a:rPr lang="en-PH" smtClean="0"/>
              <a:t>‹#›</a:t>
            </a:fld>
            <a:endParaRPr lang="en-P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2036708-2F69-4581-94A8-05BBC78165A8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45B0-FE25-4065-8F0C-9DA46128B65E}" type="slidenum">
              <a:rPr lang="en-PH" smtClean="0"/>
              <a:t>‹#›</a:t>
            </a:fld>
            <a:endParaRPr lang="en-PH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6708-2F69-4581-94A8-05BBC78165A8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PH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CCD45B0-FE25-4065-8F0C-9DA46128B65E}" type="slidenum">
              <a:rPr lang="en-PH" smtClean="0"/>
              <a:t>‹#›</a:t>
            </a:fld>
            <a:endParaRPr lang="en-PH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6708-2F69-4581-94A8-05BBC78165A8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CD45B0-FE25-4065-8F0C-9DA46128B65E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6708-2F69-4581-94A8-05BBC78165A8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CD45B0-FE25-4065-8F0C-9DA46128B65E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CD45B0-FE25-4065-8F0C-9DA46128B65E}" type="slidenum">
              <a:rPr lang="en-PH" smtClean="0"/>
              <a:t>‹#›</a:t>
            </a:fld>
            <a:endParaRPr lang="en-PH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6708-2F69-4581-94A8-05BBC78165A8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P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CD45B0-FE25-4065-8F0C-9DA46128B65E}" type="slidenum">
              <a:rPr lang="en-PH" smtClean="0"/>
              <a:t>‹#›</a:t>
            </a:fld>
            <a:endParaRPr lang="en-P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2036708-2F69-4581-94A8-05BBC78165A8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P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2036708-2F69-4581-94A8-05BBC78165A8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PH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CD45B0-FE25-4065-8F0C-9DA46128B65E}" type="slidenum">
              <a:rPr lang="en-PH" smtClean="0"/>
              <a:t>‹#›</a:t>
            </a:fld>
            <a:endParaRPr lang="en-PH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PH" dirty="0"/>
          </a:p>
          <a:p>
            <a:endParaRPr lang="en-PH" dirty="0" smtClean="0"/>
          </a:p>
          <a:p>
            <a:endParaRPr lang="en-PH" dirty="0"/>
          </a:p>
          <a:p>
            <a:r>
              <a:rPr lang="en-PH" dirty="0" smtClean="0"/>
              <a:t>PRESENTED BY:</a:t>
            </a:r>
          </a:p>
          <a:p>
            <a:endParaRPr lang="en-PH" dirty="0"/>
          </a:p>
          <a:p>
            <a:r>
              <a:rPr lang="en-PH" dirty="0" smtClean="0"/>
              <a:t>ASST. SECRETARY MARIA GLORIA A. TANGO</a:t>
            </a:r>
            <a:endParaRPr lang="en-PH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smtClean="0"/>
              <a:t>MONITORING AND EVALUATION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1503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MONITORING AND EVALUATION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n-PH" dirty="0" smtClean="0"/>
          </a:p>
          <a:p>
            <a:pPr algn="ctr"/>
            <a:r>
              <a:rPr lang="en-PH" dirty="0" smtClean="0"/>
              <a:t>PRESENTATION OUTLINE</a:t>
            </a:r>
          </a:p>
          <a:p>
            <a:pPr algn="ctr"/>
            <a:endParaRPr lang="en-PH" dirty="0"/>
          </a:p>
          <a:p>
            <a:pPr algn="ctr"/>
            <a:r>
              <a:rPr lang="en-PH" dirty="0" smtClean="0"/>
              <a:t>1. Setting up of M &amp; E System</a:t>
            </a:r>
          </a:p>
          <a:p>
            <a:pPr algn="ctr"/>
            <a:r>
              <a:rPr lang="en-PH" dirty="0" smtClean="0"/>
              <a:t>2. Practices in the conduct of M &amp; E</a:t>
            </a:r>
          </a:p>
          <a:p>
            <a:pPr algn="ctr"/>
            <a:r>
              <a:rPr lang="en-PH" dirty="0" smtClean="0"/>
              <a:t>3. Challenges and opportunities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6295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MONITORING AND EVALUATION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PH" dirty="0" smtClean="0"/>
              <a:t>SETTING UP OF MONITORING AND EVALUATION SYSTEM</a:t>
            </a:r>
          </a:p>
          <a:p>
            <a:pPr marL="0" indent="0">
              <a:buNone/>
            </a:pPr>
            <a:endParaRPr lang="en-PH" dirty="0"/>
          </a:p>
          <a:p>
            <a:pPr marL="514350" indent="-514350">
              <a:buAutoNum type="arabicParenR"/>
            </a:pPr>
            <a:r>
              <a:rPr lang="en-PH" dirty="0" smtClean="0"/>
              <a:t>Central Office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a) Program Managers – formulate programs and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                                          projects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                                       -  prepares Manual of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                                          Operations including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                                           M &amp; E system</a:t>
            </a:r>
          </a:p>
          <a:p>
            <a:endParaRPr lang="en-PH" dirty="0"/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64611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MONITORING AND EVALUATION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PH" dirty="0" smtClean="0"/>
              <a:t>        2) Institute of </a:t>
            </a:r>
            <a:r>
              <a:rPr lang="en-PH" dirty="0" err="1" smtClean="0"/>
              <a:t>Labor</a:t>
            </a:r>
            <a:r>
              <a:rPr lang="en-PH" dirty="0" smtClean="0"/>
              <a:t> Studies</a:t>
            </a:r>
          </a:p>
          <a:p>
            <a:pPr marL="0" indent="0" algn="just">
              <a:buNone/>
            </a:pPr>
            <a:r>
              <a:rPr lang="en-PH" dirty="0"/>
              <a:t> </a:t>
            </a:r>
            <a:r>
              <a:rPr lang="en-PH" dirty="0" smtClean="0"/>
              <a:t>             - Research and Development Arm of DOLE</a:t>
            </a:r>
          </a:p>
          <a:p>
            <a:pPr marL="0" indent="0" algn="just">
              <a:buNone/>
            </a:pPr>
            <a:r>
              <a:rPr lang="en-PH" dirty="0"/>
              <a:t> </a:t>
            </a:r>
            <a:r>
              <a:rPr lang="en-PH" dirty="0" smtClean="0"/>
              <a:t>             -  conducts studies relative to </a:t>
            </a:r>
            <a:r>
              <a:rPr lang="en-PH" dirty="0" err="1" smtClean="0"/>
              <a:t>labor</a:t>
            </a:r>
            <a:r>
              <a:rPr lang="en-PH" dirty="0" smtClean="0"/>
              <a:t> and</a:t>
            </a:r>
          </a:p>
          <a:p>
            <a:pPr marL="0" indent="0" algn="just">
              <a:buNone/>
            </a:pPr>
            <a:r>
              <a:rPr lang="en-PH" dirty="0"/>
              <a:t> </a:t>
            </a:r>
            <a:r>
              <a:rPr lang="en-PH" dirty="0" smtClean="0"/>
              <a:t>                 employment, including impact </a:t>
            </a:r>
            <a:r>
              <a:rPr lang="en-PH" dirty="0" err="1" smtClean="0"/>
              <a:t>evalution</a:t>
            </a:r>
            <a:endParaRPr lang="en-PH" dirty="0" smtClean="0"/>
          </a:p>
          <a:p>
            <a:pPr marL="0" indent="0" algn="just">
              <a:buNone/>
            </a:pPr>
            <a:r>
              <a:rPr lang="en-PH" dirty="0"/>
              <a:t> </a:t>
            </a:r>
            <a:r>
              <a:rPr lang="en-PH" dirty="0" smtClean="0"/>
              <a:t>                 of DOLE programs and projects</a:t>
            </a:r>
          </a:p>
          <a:p>
            <a:pPr marL="0" indent="0" algn="just">
              <a:buNone/>
            </a:pPr>
            <a:r>
              <a:rPr lang="en-PH" dirty="0" smtClean="0"/>
              <a:t>b) Regional Offices</a:t>
            </a:r>
          </a:p>
          <a:p>
            <a:pPr marL="0" indent="0" algn="just">
              <a:buNone/>
            </a:pPr>
            <a:r>
              <a:rPr lang="en-PH" dirty="0"/>
              <a:t> </a:t>
            </a:r>
            <a:r>
              <a:rPr lang="en-PH" dirty="0" smtClean="0"/>
              <a:t>     - implements programs and projects including </a:t>
            </a:r>
          </a:p>
          <a:p>
            <a:pPr marL="0" indent="0" algn="just">
              <a:buNone/>
            </a:pPr>
            <a:r>
              <a:rPr lang="en-PH" dirty="0"/>
              <a:t> </a:t>
            </a:r>
            <a:r>
              <a:rPr lang="en-PH" dirty="0" smtClean="0"/>
              <a:t>        monitoring its progress and evaluate its impact</a:t>
            </a:r>
          </a:p>
          <a:p>
            <a:pPr marL="0" indent="0" algn="just">
              <a:buNone/>
            </a:pPr>
            <a:r>
              <a:rPr lang="en-PH" dirty="0"/>
              <a:t> </a:t>
            </a:r>
            <a:r>
              <a:rPr lang="en-PH" dirty="0" smtClean="0"/>
              <a:t>        to the intended beneficiaries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55028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MONITORING AND EVALUATION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PH" dirty="0" smtClean="0"/>
              <a:t>PRACTICES IN THE CONDUCT OF MONITORING AND EVALUATION</a:t>
            </a:r>
          </a:p>
          <a:p>
            <a:pPr marL="0" indent="0">
              <a:buNone/>
            </a:pPr>
            <a:endParaRPr lang="en-PH" dirty="0"/>
          </a:p>
          <a:p>
            <a:pPr marL="514350" indent="-514350">
              <a:buAutoNum type="arabicParenR"/>
            </a:pPr>
            <a:r>
              <a:rPr lang="en-PH" dirty="0" smtClean="0"/>
              <a:t>Regional Offices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- conduct monthly and quarterly monitoring using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Statistical Performance Reporting System (SPRS)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- Program focal person monitors the </a:t>
            </a:r>
            <a:endParaRPr lang="en-PH" dirty="0"/>
          </a:p>
          <a:p>
            <a:pPr marL="0" indent="0">
              <a:buNone/>
            </a:pPr>
            <a:r>
              <a:rPr lang="en-PH" dirty="0" smtClean="0"/>
              <a:t>           implementation  of the individual projects, 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 check whether implementation is in accordance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 with the approved project proposal (physical and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 financial)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71803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MONITORING AND EVALUATION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PH" dirty="0" smtClean="0"/>
              <a:t>         - SPRS are forwarded to the Program Managers 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  for consolidation and evaluation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-  Program managers submit the consolidated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   SPRS to the Planning Service for submission to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    top management</a:t>
            </a:r>
          </a:p>
          <a:p>
            <a:pPr marL="0" indent="0">
              <a:buNone/>
            </a:pPr>
            <a:r>
              <a:rPr lang="en-PH" dirty="0" smtClean="0"/>
              <a:t>2) Program Managers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- conducts field monitoring on selected projects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in the regional offices to assess ROs compliance to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program guidelines, identify problems affecting 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the implementation; provide feedback to the ROs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59539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MONITORING AND EVALUATION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PH" dirty="0" smtClean="0"/>
              <a:t>3) Institute of </a:t>
            </a:r>
            <a:r>
              <a:rPr lang="en-PH" dirty="0" err="1" smtClean="0"/>
              <a:t>Labor</a:t>
            </a:r>
            <a:r>
              <a:rPr lang="en-PH" dirty="0" smtClean="0"/>
              <a:t> Studies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- conducted several tracer studies to determine 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the impact of selected DOLE projects to the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target beneficiaries 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- KASAMA –livelihood program for parents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                    of child </a:t>
            </a:r>
            <a:r>
              <a:rPr lang="en-PH" dirty="0" err="1" smtClean="0"/>
              <a:t>laborers</a:t>
            </a:r>
            <a:endParaRPr lang="en-PH" dirty="0" smtClean="0"/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- SPES – bridging program to help poor students 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              finish studies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- EDSP – education program for the benefit of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                     OFWs and their dependents </a:t>
            </a:r>
          </a:p>
          <a:p>
            <a:pPr marL="0" indent="0">
              <a:buNone/>
            </a:pPr>
            <a:r>
              <a:rPr lang="en-PH" dirty="0" smtClean="0"/>
              <a:t>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72268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MONITORING AND EVALUATION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PH" dirty="0" smtClean="0"/>
              <a:t>CHALLENGES</a:t>
            </a:r>
          </a:p>
          <a:p>
            <a:pPr marL="0" indent="0">
              <a:buNone/>
            </a:pPr>
            <a:r>
              <a:rPr lang="en-PH" dirty="0" smtClean="0"/>
              <a:t> - the importance of baseline data/information to 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assess the effect and impact of the assistance</a:t>
            </a:r>
          </a:p>
          <a:p>
            <a:pPr marL="0" indent="0">
              <a:buNone/>
            </a:pPr>
            <a:r>
              <a:rPr lang="en-PH" dirty="0" smtClean="0"/>
              <a:t> - availability and capacity of personnel doing the  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monitoring and evaluation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- how to assess the contribution of the program to the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lives of the beneficiaries since the intervention is not</a:t>
            </a:r>
          </a:p>
          <a:p>
            <a:pPr marL="0" indent="0">
              <a:buNone/>
            </a:pPr>
            <a:r>
              <a:rPr lang="en-PH" dirty="0"/>
              <a:t> </a:t>
            </a:r>
            <a:r>
              <a:rPr lang="en-PH" dirty="0" smtClean="0"/>
              <a:t>   solely provided by DOLE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76296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n-PH" dirty="0" smtClean="0"/>
          </a:p>
          <a:p>
            <a:pPr algn="ctr"/>
            <a:endParaRPr lang="en-PH" dirty="0"/>
          </a:p>
          <a:p>
            <a:pPr algn="ctr"/>
            <a:endParaRPr lang="en-PH" dirty="0" smtClean="0"/>
          </a:p>
          <a:p>
            <a:pPr marL="0" indent="0" algn="ctr">
              <a:buNone/>
            </a:pPr>
            <a:r>
              <a:rPr lang="en-PH" sz="6600" dirty="0" smtClean="0"/>
              <a:t>THANK YOU!</a:t>
            </a:r>
            <a:endParaRPr lang="en-PH" sz="6600" dirty="0"/>
          </a:p>
        </p:txBody>
      </p:sp>
    </p:spTree>
    <p:extLst>
      <p:ext uri="{BB962C8B-B14F-4D97-AF65-F5344CB8AC3E}">
        <p14:creationId xmlns:p14="http://schemas.microsoft.com/office/powerpoint/2010/main" val="154400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66</TotalTime>
  <Words>412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MONITORING AND EVALUATION</vt:lpstr>
      <vt:lpstr>MONITORING AND EVALUATION</vt:lpstr>
      <vt:lpstr>MONITORING AND EVALUATION</vt:lpstr>
      <vt:lpstr>MONITORING AND EVALUATION</vt:lpstr>
      <vt:lpstr>MONITORING AND EVALUATION</vt:lpstr>
      <vt:lpstr>MONITORING AND EVALUATION</vt:lpstr>
      <vt:lpstr>MONITORING AND EVALUATION</vt:lpstr>
      <vt:lpstr>MONITORING AND EVALUATION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AND EVALUATION</dc:title>
  <dc:creator>Ma. Gloria A. Tango</dc:creator>
  <cp:lastModifiedBy>Ma. Gloria A. Tango</cp:lastModifiedBy>
  <cp:revision>11</cp:revision>
  <dcterms:created xsi:type="dcterms:W3CDTF">2016-12-05T10:38:43Z</dcterms:created>
  <dcterms:modified xsi:type="dcterms:W3CDTF">2016-12-05T11:45:52Z</dcterms:modified>
</cp:coreProperties>
</file>